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45ED854-D6E5-461F-8EDE-6C34CA8D7EF6}" type="datetimeFigureOut">
              <a:rPr lang="es-CO" smtClean="0"/>
              <a:t>13/02/2016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F34E6C8-19F5-4528-88C9-7F11EFCE3396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42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D854-D6E5-461F-8EDE-6C34CA8D7EF6}" type="datetimeFigureOut">
              <a:rPr lang="es-CO" smtClean="0"/>
              <a:t>13/02/2016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E6C8-19F5-4528-88C9-7F11EFCE3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3277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D854-D6E5-461F-8EDE-6C34CA8D7EF6}" type="datetimeFigureOut">
              <a:rPr lang="es-CO" smtClean="0"/>
              <a:t>13/02/2016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E6C8-19F5-4528-88C9-7F11EFCE3396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454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D854-D6E5-461F-8EDE-6C34CA8D7EF6}" type="datetimeFigureOut">
              <a:rPr lang="es-CO" smtClean="0"/>
              <a:t>13/02/2016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E6C8-19F5-4528-88C9-7F11EFCE3396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983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D854-D6E5-461F-8EDE-6C34CA8D7EF6}" type="datetimeFigureOut">
              <a:rPr lang="es-CO" smtClean="0"/>
              <a:t>13/02/2016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E6C8-19F5-4528-88C9-7F11EFCE3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0872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D854-D6E5-461F-8EDE-6C34CA8D7EF6}" type="datetimeFigureOut">
              <a:rPr lang="es-CO" smtClean="0"/>
              <a:t>13/02/2016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E6C8-19F5-4528-88C9-7F11EFCE3396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078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D854-D6E5-461F-8EDE-6C34CA8D7EF6}" type="datetimeFigureOut">
              <a:rPr lang="es-CO" smtClean="0"/>
              <a:t>13/02/2016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E6C8-19F5-4528-88C9-7F11EFCE3396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450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D854-D6E5-461F-8EDE-6C34CA8D7EF6}" type="datetimeFigureOut">
              <a:rPr lang="es-CO" smtClean="0"/>
              <a:t>13/02/2016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E6C8-19F5-4528-88C9-7F11EFCE3396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578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D854-D6E5-461F-8EDE-6C34CA8D7EF6}" type="datetimeFigureOut">
              <a:rPr lang="es-CO" smtClean="0"/>
              <a:t>13/02/2016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E6C8-19F5-4528-88C9-7F11EFCE3396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13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D854-D6E5-461F-8EDE-6C34CA8D7EF6}" type="datetimeFigureOut">
              <a:rPr lang="es-CO" smtClean="0"/>
              <a:t>13/02/2016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E6C8-19F5-4528-88C9-7F11EFCE3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97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D854-D6E5-461F-8EDE-6C34CA8D7EF6}" type="datetimeFigureOut">
              <a:rPr lang="es-CO" smtClean="0"/>
              <a:t>13/02/2016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E6C8-19F5-4528-88C9-7F11EFCE3396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03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D854-D6E5-461F-8EDE-6C34CA8D7EF6}" type="datetimeFigureOut">
              <a:rPr lang="es-CO" smtClean="0"/>
              <a:t>13/02/2016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E6C8-19F5-4528-88C9-7F11EFCE3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339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D854-D6E5-461F-8EDE-6C34CA8D7EF6}" type="datetimeFigureOut">
              <a:rPr lang="es-CO" smtClean="0"/>
              <a:t>13/02/2016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E6C8-19F5-4528-88C9-7F11EFCE3396}" type="slidenum">
              <a:rPr lang="es-CO" smtClean="0"/>
              <a:t>‹Nº›</a:t>
            </a:fld>
            <a:endParaRPr lang="es-CO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04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D854-D6E5-461F-8EDE-6C34CA8D7EF6}" type="datetimeFigureOut">
              <a:rPr lang="es-CO" smtClean="0"/>
              <a:t>13/02/2016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E6C8-19F5-4528-88C9-7F11EFCE3396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75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D854-D6E5-461F-8EDE-6C34CA8D7EF6}" type="datetimeFigureOut">
              <a:rPr lang="es-CO" smtClean="0"/>
              <a:t>13/02/2016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E6C8-19F5-4528-88C9-7F11EFCE3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709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D854-D6E5-461F-8EDE-6C34CA8D7EF6}" type="datetimeFigureOut">
              <a:rPr lang="es-CO" smtClean="0"/>
              <a:t>13/02/2016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E6C8-19F5-4528-88C9-7F11EFCE3396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321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D854-D6E5-461F-8EDE-6C34CA8D7EF6}" type="datetimeFigureOut">
              <a:rPr lang="es-CO" smtClean="0"/>
              <a:t>13/02/2016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E6C8-19F5-4528-88C9-7F11EFCE3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852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5ED854-D6E5-461F-8EDE-6C34CA8D7EF6}" type="datetimeFigureOut">
              <a:rPr lang="es-CO" smtClean="0"/>
              <a:t>13/02/2016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34E6C8-19F5-4528-88C9-7F11EFCE3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312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decreto%203782.pdf" TargetMode="External"/><Relationship Id="rId2" Type="http://schemas.openxmlformats.org/officeDocument/2006/relationships/hyperlink" Target="decreto%201278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glosario%20competencias.docx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odelo%20encuesta%20estudiantes.docx" TargetMode="External"/><Relationship Id="rId2" Type="http://schemas.openxmlformats.org/officeDocument/2006/relationships/hyperlink" Target="Modelo%20acta%20de%20inicio.doc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odelo%20autoevaluacion.xlsx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951913"/>
          </a:xfrm>
        </p:spPr>
        <p:txBody>
          <a:bodyPr>
            <a:noAutofit/>
          </a:bodyPr>
          <a:lstStyle/>
          <a:p>
            <a:r>
              <a:rPr lang="es-CO" sz="7200" dirty="0" smtClean="0">
                <a:latin typeface="Broadway" panose="04040905080B02020502" pitchFamily="82" charset="0"/>
                <a:cs typeface="Aharoni" panose="02010803020104030203" pitchFamily="2" charset="-79"/>
              </a:rPr>
              <a:t>EVALUACION DE DESEMPEÑO DOCENTE</a:t>
            </a:r>
            <a:endParaRPr lang="es-CO" sz="7200" dirty="0">
              <a:latin typeface="Broadway" panose="04040905080B020205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809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46976" y="786603"/>
            <a:ext cx="1052203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/>
              <a:t>ANALISIS CRITICO DE LA EVALUACION</a:t>
            </a:r>
          </a:p>
          <a:p>
            <a:pPr algn="just"/>
            <a:endParaRPr lang="es-CO" sz="2000" dirty="0" smtClean="0">
              <a:latin typeface="Bell MT" panose="02020503060305020303" pitchFamily="18" charset="0"/>
            </a:endParaRPr>
          </a:p>
          <a:p>
            <a:pPr algn="just"/>
            <a:r>
              <a:rPr lang="es-CO" sz="2000" dirty="0" smtClean="0">
                <a:latin typeface="Bell MT" panose="02020503060305020303" pitchFamily="18" charset="0"/>
              </a:rPr>
              <a:t>El </a:t>
            </a:r>
            <a:r>
              <a:rPr lang="es-CO" sz="2000" dirty="0">
                <a:latin typeface="Bell MT" panose="02020503060305020303" pitchFamily="18" charset="0"/>
              </a:rPr>
              <a:t>análisis de las normas encargadas de regular la evaluación </a:t>
            </a:r>
            <a:r>
              <a:rPr lang="es-CO" sz="2000" dirty="0" smtClean="0">
                <a:latin typeface="Bell MT" panose="02020503060305020303" pitchFamily="18" charset="0"/>
              </a:rPr>
              <a:t>docente en </a:t>
            </a:r>
            <a:r>
              <a:rPr lang="es-CO" sz="2000" dirty="0">
                <a:latin typeface="Bell MT" panose="02020503060305020303" pitchFamily="18" charset="0"/>
              </a:rPr>
              <a:t>Colombia nos evidencia que la política educativa nacional e internacional</a:t>
            </a:r>
            <a:r>
              <a:rPr lang="es-CO" sz="2000" dirty="0" smtClean="0">
                <a:latin typeface="Bell MT" panose="02020503060305020303" pitchFamily="18" charset="0"/>
              </a:rPr>
              <a:t>, así </a:t>
            </a:r>
            <a:r>
              <a:rPr lang="es-CO" sz="2000" dirty="0">
                <a:latin typeface="Bell MT" panose="02020503060305020303" pitchFamily="18" charset="0"/>
              </a:rPr>
              <a:t>como el concepto de función docente, son los elementos que orientan </a:t>
            </a:r>
            <a:r>
              <a:rPr lang="es-CO" sz="2000" dirty="0" smtClean="0">
                <a:latin typeface="Bell MT" panose="02020503060305020303" pitchFamily="18" charset="0"/>
              </a:rPr>
              <a:t>la formulación </a:t>
            </a:r>
            <a:r>
              <a:rPr lang="es-CO" sz="2000" dirty="0">
                <a:latin typeface="Bell MT" panose="02020503060305020303" pitchFamily="18" charset="0"/>
              </a:rPr>
              <a:t>y el desarrollo del proceso evaluador. </a:t>
            </a:r>
            <a:r>
              <a:rPr lang="es-CO" sz="2000" dirty="0" smtClean="0">
                <a:latin typeface="Bell MT" panose="02020503060305020303" pitchFamily="18" charset="0"/>
              </a:rPr>
              <a:t>Para </a:t>
            </a:r>
            <a:r>
              <a:rPr lang="es-CO" sz="2000" dirty="0">
                <a:latin typeface="Bell MT" panose="02020503060305020303" pitchFamily="18" charset="0"/>
              </a:rPr>
              <a:t>la evaluación de docentes es prioritario </a:t>
            </a:r>
            <a:r>
              <a:rPr lang="es-CO" sz="2000" dirty="0" smtClean="0">
                <a:latin typeface="Bell MT" panose="02020503060305020303" pitchFamily="18" charset="0"/>
              </a:rPr>
              <a:t>establecer la </a:t>
            </a:r>
            <a:r>
              <a:rPr lang="es-CO" sz="2000" dirty="0">
                <a:latin typeface="Bell MT" panose="02020503060305020303" pitchFamily="18" charset="0"/>
              </a:rPr>
              <a:t>contribución de cada profesor al mejoramiento de la calidad educativa</a:t>
            </a:r>
            <a:r>
              <a:rPr lang="es-CO" sz="2000" dirty="0" smtClean="0">
                <a:latin typeface="Bell MT" panose="02020503060305020303" pitchFamily="18" charset="0"/>
              </a:rPr>
              <a:t>, al </a:t>
            </a:r>
            <a:r>
              <a:rPr lang="es-CO" sz="2000" dirty="0">
                <a:latin typeface="Bell MT" panose="02020503060305020303" pitchFamily="18" charset="0"/>
              </a:rPr>
              <a:t>logro de los fines de la educación, al desarrollo de acciones y a la </a:t>
            </a:r>
            <a:r>
              <a:rPr lang="es-CO" sz="2000" dirty="0" smtClean="0">
                <a:latin typeface="Bell MT" panose="02020503060305020303" pitchFamily="18" charset="0"/>
              </a:rPr>
              <a:t>atención de </a:t>
            </a:r>
            <a:r>
              <a:rPr lang="es-CO" sz="2000" dirty="0">
                <a:latin typeface="Bell MT" panose="02020503060305020303" pitchFamily="18" charset="0"/>
              </a:rPr>
              <a:t>responsabilidades de origen en el ejercicio de la función docente.</a:t>
            </a:r>
          </a:p>
          <a:p>
            <a:pPr algn="just"/>
            <a:r>
              <a:rPr lang="es-CO" sz="2000" dirty="0">
                <a:latin typeface="Bell MT" panose="02020503060305020303" pitchFamily="18" charset="0"/>
              </a:rPr>
              <a:t>Asimismo, la evaluación del profesor se ocupa de manera </a:t>
            </a:r>
            <a:r>
              <a:rPr lang="es-CO" sz="2000" dirty="0" smtClean="0">
                <a:latin typeface="Bell MT" panose="02020503060305020303" pitchFamily="18" charset="0"/>
              </a:rPr>
              <a:t>particular por </a:t>
            </a:r>
            <a:r>
              <a:rPr lang="es-CO" sz="2000" dirty="0" smtClean="0"/>
              <a:t>una </a:t>
            </a:r>
            <a:r>
              <a:rPr lang="es-CO" sz="2000" dirty="0"/>
              <a:t>parte, de la formación del docente, en términos de su </a:t>
            </a:r>
            <a:r>
              <a:rPr lang="es-CO" sz="2000" dirty="0" smtClean="0"/>
              <a:t>conocimiento disciplinar</a:t>
            </a:r>
            <a:r>
              <a:rPr lang="es-CO" sz="2000" dirty="0"/>
              <a:t>, pedagógico y de las competencias didácticas que posee y, </a:t>
            </a:r>
            <a:r>
              <a:rPr lang="es-CO" sz="2000" dirty="0" smtClean="0"/>
              <a:t>por otra</a:t>
            </a:r>
            <a:r>
              <a:rPr lang="es-CO" sz="2000" dirty="0"/>
              <a:t>, del mejoramiento profesional de éste y del aporte de información </a:t>
            </a:r>
            <a:r>
              <a:rPr lang="es-CO" sz="2000" dirty="0" smtClean="0"/>
              <a:t>útil para </a:t>
            </a:r>
            <a:r>
              <a:rPr lang="es-CO" sz="2000" dirty="0"/>
              <a:t>la planificación del proceso educativo y la toma de decisiones</a:t>
            </a:r>
            <a:r>
              <a:rPr lang="es-CO" sz="2000" dirty="0" smtClean="0"/>
              <a:t>.</a:t>
            </a:r>
          </a:p>
          <a:p>
            <a:pPr algn="just"/>
            <a:endParaRPr lang="es-CO" sz="2000" dirty="0" smtClean="0"/>
          </a:p>
          <a:p>
            <a:pPr algn="just"/>
            <a:r>
              <a:rPr lang="es-CO" sz="2000" dirty="0" smtClean="0"/>
              <a:t>Relación Evaluación Poder. </a:t>
            </a:r>
            <a:r>
              <a:rPr lang="es-CO" sz="2000" dirty="0"/>
              <a:t>Este sistema de evaluación ha dado origen a un Estado evaluador</a:t>
            </a:r>
            <a:r>
              <a:rPr lang="es-CO" sz="2000" dirty="0" smtClean="0"/>
              <a:t>, burocrático</a:t>
            </a:r>
            <a:r>
              <a:rPr lang="es-CO" sz="2000" dirty="0"/>
              <a:t>, con sesgos tecnocráticos, encargado de hacer la </a:t>
            </a:r>
            <a:r>
              <a:rPr lang="es-CO" sz="2000" dirty="0" smtClean="0"/>
              <a:t>evaluación del </a:t>
            </a:r>
            <a:r>
              <a:rPr lang="es-CO" sz="2000" dirty="0"/>
              <a:t>profesor con base en criterios de eficacia y de eficiencia, que </a:t>
            </a:r>
            <a:r>
              <a:rPr lang="es-CO" sz="2000" dirty="0" smtClean="0"/>
              <a:t>centra la </a:t>
            </a:r>
            <a:r>
              <a:rPr lang="es-CO" sz="2000" dirty="0"/>
              <a:t>atención en lo observable y cuantificable y que trivializa la visión </a:t>
            </a:r>
            <a:r>
              <a:rPr lang="es-CO" sz="2000" dirty="0" smtClean="0"/>
              <a:t>del mundo </a:t>
            </a:r>
            <a:r>
              <a:rPr lang="es-CO" sz="2000" dirty="0"/>
              <a:t>(Díaz Barriga, 2000).</a:t>
            </a:r>
            <a:endParaRPr lang="es-CO" sz="2000" dirty="0" smtClean="0"/>
          </a:p>
          <a:p>
            <a:pPr algn="just"/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29792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9244" y="329509"/>
            <a:ext cx="1085689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latin typeface="Bell MT" panose="02020503060305020303" pitchFamily="18" charset="0"/>
              </a:rPr>
              <a:t>ANALISIS CRITICO DE LA EVALUACION</a:t>
            </a:r>
          </a:p>
          <a:p>
            <a:pPr algn="just"/>
            <a:endParaRPr lang="es-CO" sz="2000" dirty="0" smtClean="0">
              <a:latin typeface="Bell MT" panose="0202050306030502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Bell MT" panose="02020503060305020303" pitchFamily="18" charset="0"/>
              </a:rPr>
              <a:t>Los </a:t>
            </a:r>
            <a:r>
              <a:rPr lang="es-CO" sz="2000" dirty="0">
                <a:latin typeface="Bell MT" panose="02020503060305020303" pitchFamily="18" charset="0"/>
              </a:rPr>
              <a:t>instrumentos de evaluación aplicados están diseñados con </a:t>
            </a:r>
            <a:r>
              <a:rPr lang="es-CO" sz="2000" dirty="0" smtClean="0">
                <a:latin typeface="Bell MT" panose="02020503060305020303" pitchFamily="18" charset="0"/>
              </a:rPr>
              <a:t>el fin </a:t>
            </a:r>
            <a:r>
              <a:rPr lang="es-CO" sz="2000" dirty="0">
                <a:latin typeface="Bell MT" panose="02020503060305020303" pitchFamily="18" charset="0"/>
              </a:rPr>
              <a:t>de identificar, preferencialmente, las debilidades del docente </a:t>
            </a:r>
            <a:r>
              <a:rPr lang="es-CO" sz="2000" dirty="0" smtClean="0">
                <a:latin typeface="Bell MT" panose="02020503060305020303" pitchFamily="18" charset="0"/>
              </a:rPr>
              <a:t>y no </a:t>
            </a:r>
            <a:r>
              <a:rPr lang="es-CO" sz="2000" dirty="0">
                <a:latin typeface="Bell MT" panose="02020503060305020303" pitchFamily="18" charset="0"/>
              </a:rPr>
              <a:t>sus fortalezas.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Bell MT" panose="02020503060305020303" pitchFamily="18" charset="0"/>
              </a:rPr>
              <a:t>La </a:t>
            </a:r>
            <a:r>
              <a:rPr lang="es-CO" sz="2000" dirty="0">
                <a:latin typeface="Bell MT" panose="02020503060305020303" pitchFamily="18" charset="0"/>
              </a:rPr>
              <a:t>evaluación es </a:t>
            </a:r>
            <a:r>
              <a:rPr lang="es-CO" sz="2000" dirty="0" smtClean="0">
                <a:latin typeface="Bell MT" panose="02020503060305020303" pitchFamily="18" charset="0"/>
              </a:rPr>
              <a:t>punitiva.</a:t>
            </a:r>
            <a:endParaRPr lang="es-CO" sz="2000" dirty="0">
              <a:latin typeface="Bell MT" panose="0202050306030502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Bell MT" panose="02020503060305020303" pitchFamily="18" charset="0"/>
              </a:rPr>
              <a:t>El </a:t>
            </a:r>
            <a:r>
              <a:rPr lang="es-CO" sz="2000" dirty="0">
                <a:latin typeface="Bell MT" panose="02020503060305020303" pitchFamily="18" charset="0"/>
              </a:rPr>
              <a:t>desarrollo de los planes de mejoramiento no cuentan con </a:t>
            </a:r>
            <a:r>
              <a:rPr lang="es-CO" sz="2000" dirty="0" smtClean="0">
                <a:latin typeface="Bell MT" panose="02020503060305020303" pitchFamily="18" charset="0"/>
              </a:rPr>
              <a:t>el apoyo </a:t>
            </a:r>
            <a:r>
              <a:rPr lang="es-CO" sz="2000" dirty="0">
                <a:latin typeface="Bell MT" panose="02020503060305020303" pitchFamily="18" charset="0"/>
              </a:rPr>
              <a:t>de una oferta institucional de capacitación diseñada </a:t>
            </a:r>
            <a:r>
              <a:rPr lang="es-CO" sz="2000" dirty="0" smtClean="0">
                <a:latin typeface="Bell MT" panose="02020503060305020303" pitchFamily="18" charset="0"/>
              </a:rPr>
              <a:t>teniendo en </a:t>
            </a:r>
            <a:r>
              <a:rPr lang="es-CO" sz="2000" dirty="0">
                <a:latin typeface="Bell MT" panose="02020503060305020303" pitchFamily="18" charset="0"/>
              </a:rPr>
              <a:t>cuenta las necesidades de los profesores con calificación insatisfactoria</a:t>
            </a:r>
            <a:r>
              <a:rPr lang="es-CO" sz="2000" dirty="0" smtClean="0">
                <a:latin typeface="Bell MT" panose="02020503060305020303" pitchFamily="18" charset="0"/>
              </a:rPr>
              <a:t>.</a:t>
            </a:r>
            <a:endParaRPr lang="es-CO" sz="2000" dirty="0">
              <a:latin typeface="Bell MT" panose="0202050306030502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Bell MT" panose="02020503060305020303" pitchFamily="18" charset="0"/>
              </a:rPr>
              <a:t>No </a:t>
            </a:r>
            <a:r>
              <a:rPr lang="es-CO" sz="2000" dirty="0">
                <a:latin typeface="Bell MT" panose="02020503060305020303" pitchFamily="18" charset="0"/>
              </a:rPr>
              <a:t>es una evaluación democrática, concertada, sino por el contrario</a:t>
            </a:r>
            <a:r>
              <a:rPr lang="es-CO" sz="2000" dirty="0" smtClean="0">
                <a:latin typeface="Bell MT" panose="02020503060305020303" pitchFamily="18" charset="0"/>
              </a:rPr>
              <a:t>, es </a:t>
            </a:r>
            <a:r>
              <a:rPr lang="es-CO" sz="2000" dirty="0">
                <a:latin typeface="Bell MT" panose="02020503060305020303" pitchFamily="18" charset="0"/>
              </a:rPr>
              <a:t>un proceso burocrático y jerarquizado</a:t>
            </a:r>
            <a:r>
              <a:rPr lang="es-CO" sz="2000" dirty="0" smtClean="0">
                <a:latin typeface="Bell MT" panose="02020503060305020303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Bell MT" panose="02020503060305020303" pitchFamily="18" charset="0"/>
              </a:rPr>
              <a:t>La </a:t>
            </a:r>
            <a:r>
              <a:rPr lang="es-CO" sz="2000" dirty="0">
                <a:latin typeface="Bell MT" panose="02020503060305020303" pitchFamily="18" charset="0"/>
              </a:rPr>
              <a:t>definición del sentido y fines de la evaluación no se hace con </a:t>
            </a:r>
            <a:r>
              <a:rPr lang="es-CO" sz="2000" dirty="0" smtClean="0">
                <a:latin typeface="Bell MT" panose="02020503060305020303" pitchFamily="18" charset="0"/>
              </a:rPr>
              <a:t>base en </a:t>
            </a:r>
            <a:r>
              <a:rPr lang="es-CO" sz="2000" dirty="0">
                <a:latin typeface="Bell MT" panose="02020503060305020303" pitchFamily="18" charset="0"/>
              </a:rPr>
              <a:t>concepciones </a:t>
            </a:r>
            <a:r>
              <a:rPr lang="es-CO" sz="2000" dirty="0" smtClean="0">
                <a:latin typeface="Bell MT" panose="02020503060305020303" pitchFamily="18" charset="0"/>
              </a:rPr>
              <a:t>ni consideraciones pedagógicas</a:t>
            </a:r>
            <a:r>
              <a:rPr lang="es-CO" sz="2000" dirty="0">
                <a:latin typeface="Bell MT" panose="02020503060305020303" pitchFamily="18" charset="0"/>
              </a:rPr>
              <a:t>, sino teniendo </a:t>
            </a:r>
            <a:r>
              <a:rPr lang="es-CO" sz="2000" dirty="0" smtClean="0">
                <a:latin typeface="Bell MT" panose="02020503060305020303" pitchFamily="18" charset="0"/>
              </a:rPr>
              <a:t>en cuenta </a:t>
            </a:r>
            <a:r>
              <a:rPr lang="es-CO" sz="2000" dirty="0">
                <a:latin typeface="Bell MT" panose="02020503060305020303" pitchFamily="18" charset="0"/>
              </a:rPr>
              <a:t>las necesidades del sistema económico y los principios </a:t>
            </a:r>
            <a:r>
              <a:rPr lang="es-CO" sz="2000" dirty="0" smtClean="0">
                <a:latin typeface="Bell MT" panose="02020503060305020303" pitchFamily="18" charset="0"/>
              </a:rPr>
              <a:t>de cobertura</a:t>
            </a:r>
            <a:r>
              <a:rPr lang="es-CO" sz="2000" dirty="0">
                <a:latin typeface="Bell MT" panose="02020503060305020303" pitchFamily="18" charset="0"/>
              </a:rPr>
              <a:t>, calidad y </a:t>
            </a:r>
            <a:r>
              <a:rPr lang="es-CO" sz="2000" dirty="0" smtClean="0">
                <a:latin typeface="Bell MT" panose="02020503060305020303" pitchFamily="18" charset="0"/>
              </a:rPr>
              <a:t>eficiencia.</a:t>
            </a:r>
            <a:endParaRPr lang="es-CO" sz="2000" dirty="0">
              <a:latin typeface="Bell MT" panose="0202050306030502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Bell MT" panose="02020503060305020303" pitchFamily="18" charset="0"/>
              </a:rPr>
              <a:t>La </a:t>
            </a:r>
            <a:r>
              <a:rPr lang="es-CO" sz="2000" dirty="0">
                <a:latin typeface="Bell MT" panose="02020503060305020303" pitchFamily="18" charset="0"/>
              </a:rPr>
              <a:t>evaluación es un ejercicio técnico, basado en la aplicación </a:t>
            </a:r>
            <a:r>
              <a:rPr lang="es-CO" sz="2000" dirty="0" smtClean="0">
                <a:latin typeface="Bell MT" panose="02020503060305020303" pitchFamily="18" charset="0"/>
              </a:rPr>
              <a:t>de instrumentos </a:t>
            </a:r>
            <a:r>
              <a:rPr lang="es-CO" sz="2000" dirty="0">
                <a:latin typeface="Bell MT" panose="02020503060305020303" pitchFamily="18" charset="0"/>
              </a:rPr>
              <a:t>que </a:t>
            </a:r>
            <a:r>
              <a:rPr lang="es-CO" sz="2000" dirty="0" smtClean="0">
                <a:latin typeface="Bell MT" panose="02020503060305020303" pitchFamily="18" charset="0"/>
              </a:rPr>
              <a:t>generan información </a:t>
            </a:r>
            <a:r>
              <a:rPr lang="es-CO" sz="2000" dirty="0">
                <a:latin typeface="Bell MT" panose="02020503060305020303" pitchFamily="18" charset="0"/>
              </a:rPr>
              <a:t>útil a </a:t>
            </a:r>
            <a:r>
              <a:rPr lang="es-CO" sz="2000" dirty="0" smtClean="0">
                <a:latin typeface="Bell MT" panose="02020503060305020303" pitchFamily="18" charset="0"/>
              </a:rPr>
              <a:t>los procesos </a:t>
            </a:r>
            <a:r>
              <a:rPr lang="es-CO" sz="2000" dirty="0">
                <a:latin typeface="Bell MT" panose="02020503060305020303" pitchFamily="18" charset="0"/>
              </a:rPr>
              <a:t>de </a:t>
            </a:r>
            <a:r>
              <a:rPr lang="es-CO" sz="2000" dirty="0" smtClean="0">
                <a:latin typeface="Bell MT" panose="02020503060305020303" pitchFamily="18" charset="0"/>
              </a:rPr>
              <a:t>toma de </a:t>
            </a:r>
            <a:r>
              <a:rPr lang="es-CO" sz="2000" dirty="0">
                <a:latin typeface="Bell MT" panose="02020503060305020303" pitchFamily="18" charset="0"/>
              </a:rPr>
              <a:t>decisiones por parte de los funcionarios evaluadores.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Bell MT" panose="02020503060305020303" pitchFamily="18" charset="0"/>
              </a:rPr>
              <a:t>A </a:t>
            </a:r>
            <a:r>
              <a:rPr lang="es-CO" sz="2000" dirty="0">
                <a:latin typeface="Bell MT" panose="02020503060305020303" pitchFamily="18" charset="0"/>
              </a:rPr>
              <a:t>pesar de que la Ley </a:t>
            </a:r>
            <a:r>
              <a:rPr lang="es-CO" sz="2000" dirty="0" smtClean="0">
                <a:latin typeface="Bell MT" panose="02020503060305020303" pitchFamily="18" charset="0"/>
              </a:rPr>
              <a:t>115 ordenó </a:t>
            </a:r>
            <a:r>
              <a:rPr lang="es-CO" sz="2000" dirty="0">
                <a:latin typeface="Bell MT" panose="02020503060305020303" pitchFamily="18" charset="0"/>
              </a:rPr>
              <a:t>la conformación de un </a:t>
            </a:r>
            <a:r>
              <a:rPr lang="es-CO" sz="2000" dirty="0" smtClean="0">
                <a:latin typeface="Bell MT" panose="02020503060305020303" pitchFamily="18" charset="0"/>
              </a:rPr>
              <a:t>sistema de </a:t>
            </a:r>
            <a:r>
              <a:rPr lang="es-CO" sz="2000" dirty="0">
                <a:latin typeface="Bell MT" panose="02020503060305020303" pitchFamily="18" charset="0"/>
              </a:rPr>
              <a:t>evaluación, poco se ha avanzado en el desarrollo de éste. En </a:t>
            </a:r>
            <a:r>
              <a:rPr lang="es-CO" sz="2000" dirty="0" smtClean="0">
                <a:latin typeface="Bell MT" panose="02020503060305020303" pitchFamily="18" charset="0"/>
              </a:rPr>
              <a:t>la actualidad </a:t>
            </a:r>
            <a:r>
              <a:rPr lang="es-CO" sz="2000" dirty="0">
                <a:latin typeface="Bell MT" panose="02020503060305020303" pitchFamily="18" charset="0"/>
              </a:rPr>
              <a:t>disponemos de unas normas reglamentarias, de procesos</a:t>
            </a:r>
            <a:r>
              <a:rPr lang="es-CO" sz="2000" dirty="0" smtClean="0">
                <a:latin typeface="Bell MT" panose="02020503060305020303" pitchFamily="18" charset="0"/>
              </a:rPr>
              <a:t>, procedimientos </a:t>
            </a:r>
            <a:r>
              <a:rPr lang="es-CO" sz="2000" dirty="0">
                <a:latin typeface="Bell MT" panose="02020503060305020303" pitchFamily="18" charset="0"/>
              </a:rPr>
              <a:t>e instrumentos definidos para realizar la </a:t>
            </a:r>
            <a:r>
              <a:rPr lang="es-CO" sz="2000" dirty="0" smtClean="0">
                <a:latin typeface="Bell MT" panose="02020503060305020303" pitchFamily="18" charset="0"/>
              </a:rPr>
              <a:t>práctica evaluativa</a:t>
            </a:r>
            <a:r>
              <a:rPr lang="es-CO" sz="2000" dirty="0">
                <a:latin typeface="Bell MT" panose="02020503060305020303" pitchFamily="18" charset="0"/>
              </a:rPr>
              <a:t>, pero aún desconocemos cuales son los </a:t>
            </a:r>
            <a:r>
              <a:rPr lang="es-CO" sz="2000" dirty="0" smtClean="0">
                <a:latin typeface="Bell MT" panose="02020503060305020303" pitchFamily="18" charset="0"/>
              </a:rPr>
              <a:t>productos sistémicos </a:t>
            </a:r>
            <a:r>
              <a:rPr lang="es-CO" sz="2000" dirty="0">
                <a:latin typeface="Bell MT" panose="02020503060305020303" pitchFamily="18" charset="0"/>
              </a:rPr>
              <a:t>de esta evaluación que pueden aportar al </a:t>
            </a:r>
            <a:r>
              <a:rPr lang="es-CO" sz="2000" dirty="0" smtClean="0">
                <a:latin typeface="Bell MT" panose="02020503060305020303" pitchFamily="18" charset="0"/>
              </a:rPr>
              <a:t>desarrollo profesional </a:t>
            </a:r>
            <a:r>
              <a:rPr lang="es-CO" sz="2000" dirty="0">
                <a:latin typeface="Bell MT" panose="02020503060305020303" pitchFamily="18" charset="0"/>
              </a:rPr>
              <a:t>de los docentes, al </a:t>
            </a:r>
            <a:r>
              <a:rPr lang="es-CO" sz="2000" dirty="0" smtClean="0">
                <a:latin typeface="Bell MT" panose="02020503060305020303" pitchFamily="18" charset="0"/>
              </a:rPr>
              <a:t>desarrollo institucional </a:t>
            </a:r>
            <a:r>
              <a:rPr lang="es-CO" sz="2000" dirty="0">
                <a:latin typeface="Bell MT" panose="02020503060305020303" pitchFamily="18" charset="0"/>
              </a:rPr>
              <a:t>de la </a:t>
            </a:r>
            <a:r>
              <a:rPr lang="es-CO" sz="2000" dirty="0" smtClean="0">
                <a:latin typeface="Bell MT" panose="02020503060305020303" pitchFamily="18" charset="0"/>
              </a:rPr>
              <a:t>escuela y </a:t>
            </a:r>
            <a:r>
              <a:rPr lang="es-CO" sz="2000" dirty="0">
                <a:latin typeface="Bell MT" panose="02020503060305020303" pitchFamily="18" charset="0"/>
              </a:rPr>
              <a:t>al mejoramiento de la enseñanza y de la calidad educativa.</a:t>
            </a:r>
          </a:p>
        </p:txBody>
      </p:sp>
    </p:spTree>
    <p:extLst>
      <p:ext uri="{BB962C8B-B14F-4D97-AF65-F5344CB8AC3E}">
        <p14:creationId xmlns:p14="http://schemas.microsoft.com/office/powerpoint/2010/main" val="20952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98490" y="488255"/>
            <a:ext cx="104576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latin typeface="Bell MT" panose="02020503060305020303" pitchFamily="18" charset="0"/>
              </a:rPr>
              <a:t>ANALISIS CRITICO DE LA </a:t>
            </a:r>
            <a:r>
              <a:rPr lang="es-CO" sz="2000" b="1" dirty="0" smtClean="0">
                <a:latin typeface="Bell MT" panose="02020503060305020303" pitchFamily="18" charset="0"/>
              </a:rPr>
              <a:t>EVALUACION</a:t>
            </a:r>
          </a:p>
          <a:p>
            <a:pPr algn="just"/>
            <a:endParaRPr lang="es-CO" sz="2000" dirty="0">
              <a:latin typeface="Bell MT" panose="02020503060305020303" pitchFamily="18" charset="0"/>
            </a:endParaRPr>
          </a:p>
          <a:p>
            <a:pPr algn="just"/>
            <a:r>
              <a:rPr lang="es-CO" sz="2000" dirty="0"/>
              <a:t>concepto de evaluación que </a:t>
            </a:r>
            <a:r>
              <a:rPr lang="es-CO" sz="2000" dirty="0" smtClean="0"/>
              <a:t>tenga en </a:t>
            </a:r>
            <a:r>
              <a:rPr lang="es-CO" sz="2000" dirty="0"/>
              <a:t>cuenta </a:t>
            </a:r>
            <a:r>
              <a:rPr lang="es-CO" sz="2000" dirty="0" smtClean="0"/>
              <a:t>alternativas </a:t>
            </a:r>
            <a:r>
              <a:rPr lang="es-CO" sz="2000" dirty="0"/>
              <a:t>que proponen la evaluación interna o autoevaluación</a:t>
            </a:r>
            <a:r>
              <a:rPr lang="es-CO" sz="2000" dirty="0" smtClean="0"/>
              <a:t>, con </a:t>
            </a:r>
            <a:r>
              <a:rPr lang="es-CO" sz="2000" dirty="0"/>
              <a:t>miras a la construcción de una calidad donde la deliberación </a:t>
            </a:r>
            <a:r>
              <a:rPr lang="es-CO" sz="2000" dirty="0" smtClean="0"/>
              <a:t>delos </a:t>
            </a:r>
            <a:r>
              <a:rPr lang="es-CO" sz="2000" dirty="0"/>
              <a:t>docentes, sus intervenciones, conlleven a mayores grados de autonomía</a:t>
            </a:r>
            <a:r>
              <a:rPr lang="es-CO" sz="2000" dirty="0" smtClean="0"/>
              <a:t>, responsabilidad </a:t>
            </a:r>
            <a:r>
              <a:rPr lang="es-CO" sz="2000" dirty="0"/>
              <a:t>y </a:t>
            </a:r>
            <a:r>
              <a:rPr lang="es-CO" sz="2000" dirty="0" smtClean="0"/>
              <a:t>cualificación. 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dirty="0" smtClean="0"/>
              <a:t>Necesidad de construir </a:t>
            </a:r>
            <a:r>
              <a:rPr lang="es-CO" sz="2000" dirty="0"/>
              <a:t>una relación nueva entre calidad y evaluación.</a:t>
            </a:r>
          </a:p>
          <a:p>
            <a:pPr algn="just"/>
            <a:endParaRPr lang="es-CO" sz="2000" dirty="0" smtClean="0"/>
          </a:p>
          <a:p>
            <a:pPr algn="just"/>
            <a:r>
              <a:rPr lang="es-CO" sz="2000" dirty="0" smtClean="0"/>
              <a:t>Procesos </a:t>
            </a:r>
            <a:r>
              <a:rPr lang="es-CO" sz="2000" dirty="0"/>
              <a:t>de la </a:t>
            </a:r>
            <a:r>
              <a:rPr lang="es-CO" sz="2000" dirty="0" smtClean="0"/>
              <a:t>evaluación académica </a:t>
            </a:r>
            <a:r>
              <a:rPr lang="es-CO" sz="2000" dirty="0"/>
              <a:t>deben asumirse como un ejercicio ético y equitativo, </a:t>
            </a:r>
            <a:r>
              <a:rPr lang="es-CO" sz="2000" dirty="0" smtClean="0"/>
              <a:t>concebirse como </a:t>
            </a:r>
            <a:r>
              <a:rPr lang="es-CO" sz="2000" dirty="0"/>
              <a:t>proceso formativo, pedagógico y político, al servicio del </a:t>
            </a:r>
            <a:r>
              <a:rPr lang="es-CO" sz="2000" dirty="0" smtClean="0"/>
              <a:t>proceso  educativo. 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dirty="0" smtClean="0"/>
              <a:t>Necesidad </a:t>
            </a:r>
            <a:r>
              <a:rPr lang="es-CO" sz="2000" dirty="0"/>
              <a:t>de </a:t>
            </a:r>
            <a:r>
              <a:rPr lang="es-CO" sz="2000" dirty="0" smtClean="0"/>
              <a:t>realizar procesos </a:t>
            </a:r>
            <a:r>
              <a:rPr lang="es-CO" sz="2000" dirty="0"/>
              <a:t>de evaluación de docentes desde perspectivas diferentes, </a:t>
            </a:r>
            <a:r>
              <a:rPr lang="es-CO" sz="2000" dirty="0" smtClean="0"/>
              <a:t>con mayor </a:t>
            </a:r>
            <a:r>
              <a:rPr lang="es-CO" sz="2000" dirty="0"/>
              <a:t>orientación formativa, en los cuales tengan cabida alternativas </a:t>
            </a:r>
            <a:r>
              <a:rPr lang="es-CO" sz="2000" dirty="0" smtClean="0"/>
              <a:t>de evaluación </a:t>
            </a:r>
            <a:r>
              <a:rPr lang="es-CO" sz="2000" dirty="0"/>
              <a:t>más democráticas, participativas y consensuadas, que </a:t>
            </a:r>
            <a:r>
              <a:rPr lang="es-CO" sz="2000" dirty="0" smtClean="0"/>
              <a:t>fortalezcan la </a:t>
            </a:r>
            <a:r>
              <a:rPr lang="es-CO" sz="2000" dirty="0"/>
              <a:t>profesión docente y contribuyan a afianzar la identidad del profesor. </a:t>
            </a:r>
            <a:r>
              <a:rPr lang="es-CO" sz="2000" dirty="0" smtClean="0"/>
              <a:t>Una práctica </a:t>
            </a:r>
            <a:r>
              <a:rPr lang="es-CO" sz="2000" dirty="0"/>
              <a:t>evaluativa de estas características tendrá que basarse en </a:t>
            </a:r>
            <a:r>
              <a:rPr lang="es-CO" sz="2000" dirty="0" smtClean="0"/>
              <a:t>procesos y </a:t>
            </a:r>
            <a:r>
              <a:rPr lang="es-CO" sz="2000" dirty="0"/>
              <a:t>procedimientos diferentes a los de la racionalidad técnica e </a:t>
            </a:r>
            <a:r>
              <a:rPr lang="es-CO" sz="2000" dirty="0" smtClean="0"/>
              <a:t>instrumental, tales </a:t>
            </a:r>
            <a:r>
              <a:rPr lang="es-CO" sz="2000" dirty="0"/>
              <a:t>como la evaluación de pares, los círculos de </a:t>
            </a:r>
            <a:r>
              <a:rPr lang="es-CO" sz="2000" dirty="0" smtClean="0"/>
              <a:t>calidad.</a:t>
            </a:r>
          </a:p>
          <a:p>
            <a:pPr algn="just"/>
            <a:endParaRPr lang="es-CO" sz="20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77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0608" y="282193"/>
            <a:ext cx="1134628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latin typeface="Bell MT" panose="02020503060305020303" pitchFamily="18" charset="0"/>
              </a:rPr>
              <a:t>ANALISIS CRITICO DE LA </a:t>
            </a:r>
            <a:r>
              <a:rPr lang="es-CO" sz="2000" b="1" dirty="0" smtClean="0">
                <a:latin typeface="Bell MT" panose="02020503060305020303" pitchFamily="18" charset="0"/>
              </a:rPr>
              <a:t>EVALUACION</a:t>
            </a:r>
          </a:p>
          <a:p>
            <a:pPr algn="just"/>
            <a:endParaRPr lang="es-CO" sz="2000" dirty="0">
              <a:latin typeface="Bell MT" panose="02020503060305020303" pitchFamily="18" charset="0"/>
            </a:endParaRPr>
          </a:p>
          <a:p>
            <a:pPr algn="just"/>
            <a:r>
              <a:rPr lang="es-CO" sz="2000" dirty="0"/>
              <a:t>Cómo </a:t>
            </a:r>
            <a:r>
              <a:rPr lang="es-CO" sz="2000" dirty="0" smtClean="0"/>
              <a:t>pensar entonces </a:t>
            </a:r>
            <a:r>
              <a:rPr lang="es-CO" sz="2000" dirty="0"/>
              <a:t>que la evaluación es el medio para alcanzar la calidad si </a:t>
            </a:r>
            <a:r>
              <a:rPr lang="es-CO" sz="2000" dirty="0" smtClean="0"/>
              <a:t>actualmente No se </a:t>
            </a:r>
            <a:r>
              <a:rPr lang="es-CO" sz="2000" dirty="0"/>
              <a:t>evalúa a la </a:t>
            </a:r>
            <a:r>
              <a:rPr lang="es-CO" sz="2000" dirty="0" smtClean="0"/>
              <a:t>totalidad de los docentes.</a:t>
            </a:r>
          </a:p>
          <a:p>
            <a:pPr algn="just"/>
            <a:r>
              <a:rPr lang="es-CO" sz="2000" dirty="0" smtClean="0"/>
              <a:t>Cotidianamente </a:t>
            </a:r>
            <a:r>
              <a:rPr lang="es-CO" sz="2000" dirty="0"/>
              <a:t>la evaluación de desempeño dentro </a:t>
            </a:r>
            <a:r>
              <a:rPr lang="es-CO" sz="2000" dirty="0" smtClean="0"/>
              <a:t>del gremio </a:t>
            </a:r>
            <a:r>
              <a:rPr lang="es-CO" sz="2000" dirty="0"/>
              <a:t>docente en Colombia ha sido tomada como “evaluación </a:t>
            </a:r>
            <a:r>
              <a:rPr lang="es-CO" sz="2000" dirty="0" smtClean="0"/>
              <a:t>regulativa y </a:t>
            </a:r>
            <a:r>
              <a:rPr lang="es-CO" sz="2000" dirty="0"/>
              <a:t>sancionatoria</a:t>
            </a:r>
            <a:r>
              <a:rPr lang="es-CO" sz="2000" dirty="0" smtClean="0"/>
              <a:t>”.</a:t>
            </a:r>
          </a:p>
          <a:p>
            <a:pPr algn="just"/>
            <a:r>
              <a:rPr lang="es-CO" sz="2000" dirty="0" smtClean="0"/>
              <a:t>Está </a:t>
            </a:r>
            <a:r>
              <a:rPr lang="es-CO" sz="2000" dirty="0"/>
              <a:t>predeterminada para verificar los niveles de idoneidad y </a:t>
            </a:r>
            <a:r>
              <a:rPr lang="es-CO" sz="2000" dirty="0" smtClean="0"/>
              <a:t>eficiencia de </a:t>
            </a:r>
            <a:r>
              <a:rPr lang="es-CO" sz="2000" dirty="0"/>
              <a:t>los profesores en el desempeño de sus funciones, nada más, </a:t>
            </a:r>
            <a:r>
              <a:rPr lang="es-CO" sz="2000" dirty="0" smtClean="0"/>
              <a:t>pero de </a:t>
            </a:r>
            <a:r>
              <a:rPr lang="es-CO" sz="2000" dirty="0"/>
              <a:t>ninguna manera atiende el ambiente en el que nos vemos involucrados</a:t>
            </a:r>
            <a:r>
              <a:rPr lang="es-CO" sz="2000" dirty="0" smtClean="0"/>
              <a:t>, ni </a:t>
            </a:r>
            <a:r>
              <a:rPr lang="es-CO" sz="2000" dirty="0"/>
              <a:t>el grado de complejidad de esta labor, a demás, no provee mecanismos</a:t>
            </a:r>
          </a:p>
          <a:p>
            <a:r>
              <a:rPr lang="es-CO" sz="2000" dirty="0"/>
              <a:t>para que nos permita desarrollar un proceso de actualización </a:t>
            </a:r>
            <a:r>
              <a:rPr lang="es-CO" sz="2000" dirty="0" smtClean="0"/>
              <a:t>pedagógica y </a:t>
            </a:r>
            <a:r>
              <a:rPr lang="es-CO" sz="2000" dirty="0"/>
              <a:t>desarrollo profesional</a:t>
            </a:r>
            <a:r>
              <a:rPr lang="es-CO" sz="2000" dirty="0" smtClean="0"/>
              <a:t>”.</a:t>
            </a:r>
          </a:p>
          <a:p>
            <a:endParaRPr lang="es-CO" sz="2000" dirty="0">
              <a:latin typeface="Bell MT" panose="02020503060305020303" pitchFamily="18" charset="0"/>
            </a:endParaRPr>
          </a:p>
          <a:p>
            <a:pPr algn="just"/>
            <a:r>
              <a:rPr lang="es-CO" sz="2000" dirty="0"/>
              <a:t>Es relativamente fácil evaluar, poner una puntuación o incluso </a:t>
            </a:r>
            <a:r>
              <a:rPr lang="es-CO" sz="2000" dirty="0" smtClean="0"/>
              <a:t>detectar las </a:t>
            </a:r>
            <a:r>
              <a:rPr lang="es-CO" sz="2000" dirty="0"/>
              <a:t>dificultades y aspectos a ser mejorados; sin embargo, es </a:t>
            </a:r>
            <a:r>
              <a:rPr lang="es-CO" sz="2000" dirty="0" smtClean="0"/>
              <a:t>mucho más </a:t>
            </a:r>
            <a:r>
              <a:rPr lang="es-CO" sz="2000" dirty="0"/>
              <a:t>difícil que se produzca un cambio real en el </a:t>
            </a:r>
            <a:r>
              <a:rPr lang="es-CO" sz="2000" dirty="0" smtClean="0"/>
              <a:t>docente, que desemboque en </a:t>
            </a:r>
            <a:r>
              <a:rPr lang="es-CO" sz="2000" dirty="0"/>
              <a:t>un cambio en su desempeño. Es más difícil utilizar los resultados </a:t>
            </a:r>
            <a:r>
              <a:rPr lang="es-CO" sz="2000" dirty="0" smtClean="0"/>
              <a:t>con fines </a:t>
            </a:r>
            <a:r>
              <a:rPr lang="es-CO" sz="2000" dirty="0"/>
              <a:t>de desarrollo profesional, acompañamiento y apoyo a las escuelas; </a:t>
            </a:r>
            <a:r>
              <a:rPr lang="es-CO" sz="2000" dirty="0" smtClean="0"/>
              <a:t>sin embargo</a:t>
            </a:r>
            <a:r>
              <a:rPr lang="es-CO" sz="2000" dirty="0"/>
              <a:t>, ese debe ser el reto, reconocer la intención que tiene la </a:t>
            </a:r>
            <a:r>
              <a:rPr lang="es-CO" sz="2000" dirty="0" smtClean="0"/>
              <a:t>evaluación como </a:t>
            </a:r>
            <a:r>
              <a:rPr lang="es-CO" sz="2000" dirty="0"/>
              <a:t>desarrollo </a:t>
            </a:r>
            <a:r>
              <a:rPr lang="es-CO" sz="2000" dirty="0" smtClean="0"/>
              <a:t>profesional.</a:t>
            </a:r>
          </a:p>
          <a:p>
            <a:pPr algn="just"/>
            <a:endParaRPr lang="es-CO" sz="2000" dirty="0" smtClean="0"/>
          </a:p>
          <a:p>
            <a:pPr algn="just"/>
            <a:r>
              <a:rPr lang="es-CO" sz="2000" dirty="0" smtClean="0"/>
              <a:t>Hay </a:t>
            </a:r>
            <a:r>
              <a:rPr lang="es-CO" sz="2000" dirty="0"/>
              <a:t>que </a:t>
            </a:r>
            <a:r>
              <a:rPr lang="es-CO" sz="2000" dirty="0" smtClean="0"/>
              <a:t>trabajar para </a:t>
            </a:r>
            <a:r>
              <a:rPr lang="es-CO" sz="2000" dirty="0"/>
              <a:t>que la evaluación de desempeño no sea una acción impuesta, sino </a:t>
            </a:r>
            <a:r>
              <a:rPr lang="es-CO" sz="2000" dirty="0" smtClean="0"/>
              <a:t>más bien apropiada </a:t>
            </a:r>
            <a:r>
              <a:rPr lang="es-CO" sz="2000" dirty="0"/>
              <a:t>por los mismos docentes, que sea considerada como </a:t>
            </a:r>
            <a:r>
              <a:rPr lang="es-CO" sz="2000" dirty="0" smtClean="0"/>
              <a:t>parte del </a:t>
            </a:r>
            <a:r>
              <a:rPr lang="es-CO" sz="2000" dirty="0"/>
              <a:t>proceso formativo y que involucre a todos los que tienen </a:t>
            </a:r>
            <a:r>
              <a:rPr lang="es-CO" sz="2000" dirty="0" smtClean="0"/>
              <a:t>responsabilidad en </a:t>
            </a:r>
            <a:r>
              <a:rPr lang="es-CO" sz="2000" dirty="0"/>
              <a:t>el proceso, al mismo tiempo que se trabaja para que también </a:t>
            </a:r>
            <a:r>
              <a:rPr lang="es-CO" sz="2000" dirty="0" smtClean="0"/>
              <a:t>sea una </a:t>
            </a:r>
            <a:r>
              <a:rPr lang="es-CO" sz="2000" dirty="0"/>
              <a:t>actividad permanente </a:t>
            </a:r>
            <a:r>
              <a:rPr lang="es-CO" sz="2000" dirty="0" smtClean="0"/>
              <a:t>y </a:t>
            </a:r>
            <a:r>
              <a:rPr lang="es-CO" sz="2000" dirty="0"/>
              <a:t>sea una </a:t>
            </a:r>
            <a:r>
              <a:rPr lang="es-CO" sz="2000" dirty="0" smtClean="0"/>
              <a:t>ayuda no una </a:t>
            </a:r>
            <a:r>
              <a:rPr lang="es-CO" sz="2000" dirty="0"/>
              <a:t>amenaza.</a:t>
            </a:r>
            <a:endParaRPr lang="es-CO" sz="20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57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3378" y="970090"/>
            <a:ext cx="10131425" cy="3649133"/>
          </a:xfrm>
        </p:spPr>
        <p:txBody>
          <a:bodyPr>
            <a:normAutofit/>
          </a:bodyPr>
          <a:lstStyle/>
          <a:p>
            <a:r>
              <a:rPr lang="es-CO" sz="4400" dirty="0" smtClean="0"/>
              <a:t>CONTEXTO LEGAL Y CONCEPTUAL</a:t>
            </a:r>
          </a:p>
          <a:p>
            <a:r>
              <a:rPr lang="es-CO" sz="4400" dirty="0" smtClean="0"/>
              <a:t>PROCESO DE LA EVALUACION</a:t>
            </a:r>
          </a:p>
          <a:p>
            <a:r>
              <a:rPr lang="es-CO" sz="4400" dirty="0" smtClean="0"/>
              <a:t>ANALISIS CRITICO DE LA EVALUACION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28979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26524" y="1004553"/>
            <a:ext cx="96720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/>
              <a:t>Constitución Política de Colombia.</a:t>
            </a:r>
          </a:p>
          <a:p>
            <a:r>
              <a:rPr lang="es-CO" sz="3200" dirty="0" smtClean="0"/>
              <a:t>Ley 115 de 1994. Artículos 80 y 82</a:t>
            </a:r>
          </a:p>
          <a:p>
            <a:r>
              <a:rPr lang="es-CO" sz="3200" dirty="0" smtClean="0"/>
              <a:t>Ley 715 de 2001 Articulo 10.10</a:t>
            </a:r>
          </a:p>
          <a:p>
            <a:r>
              <a:rPr lang="es-CO" sz="3200" dirty="0" smtClean="0"/>
              <a:t>Decreto </a:t>
            </a:r>
            <a:r>
              <a:rPr lang="es-CO" sz="3200" dirty="0" smtClean="0">
                <a:hlinkClick r:id="rId2" action="ppaction://hlinkfile"/>
              </a:rPr>
              <a:t>Ley 1278</a:t>
            </a:r>
            <a:r>
              <a:rPr lang="es-CO" sz="3200" dirty="0" smtClean="0"/>
              <a:t> de 2002 Estatuto de Profesionalización Docente. Capitulo IV.</a:t>
            </a:r>
          </a:p>
          <a:p>
            <a:r>
              <a:rPr lang="es-CO" sz="3200" dirty="0" smtClean="0"/>
              <a:t>Decreto </a:t>
            </a:r>
            <a:r>
              <a:rPr lang="es-CO" sz="3200" dirty="0" smtClean="0">
                <a:hlinkClick r:id="rId3" action="ppaction://hlinkfile"/>
              </a:rPr>
              <a:t>3782</a:t>
            </a:r>
            <a:r>
              <a:rPr lang="es-CO" sz="3200" dirty="0" smtClean="0"/>
              <a:t> de 2007. </a:t>
            </a:r>
          </a:p>
          <a:p>
            <a:r>
              <a:rPr lang="es-CO" sz="3200" dirty="0" smtClean="0"/>
              <a:t>	Artículo </a:t>
            </a:r>
            <a:r>
              <a:rPr lang="es-CO" sz="3200" dirty="0"/>
              <a:t>11. Responsabilidades del evaluador. </a:t>
            </a:r>
            <a:endParaRPr lang="es-CO" sz="3200" dirty="0" smtClean="0"/>
          </a:p>
          <a:p>
            <a:r>
              <a:rPr lang="es-CO" sz="3200" dirty="0" smtClean="0"/>
              <a:t>	Artículo </a:t>
            </a:r>
            <a:r>
              <a:rPr lang="es-CO" sz="3200" dirty="0"/>
              <a:t>12. Responsabilidades del evaluado</a:t>
            </a:r>
            <a:r>
              <a:rPr lang="es-CO" sz="3200" dirty="0" smtClean="0"/>
              <a:t>.</a:t>
            </a:r>
          </a:p>
          <a:p>
            <a:r>
              <a:rPr lang="es-CO" sz="3200" dirty="0" smtClean="0"/>
              <a:t>Directiva 26 del MEN.</a:t>
            </a:r>
          </a:p>
          <a:p>
            <a:r>
              <a:rPr lang="es-CO" sz="3200" dirty="0" smtClean="0"/>
              <a:t>Guía 31 del MEN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8988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850006" y="450758"/>
            <a:ext cx="1074097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ANALISIS CONCEPTUAL</a:t>
            </a:r>
          </a:p>
          <a:p>
            <a:pPr algn="just"/>
            <a:r>
              <a:rPr lang="es-CO" sz="2400" dirty="0" smtClean="0"/>
              <a:t> MEN. EVALUAR PARA MEJORAR. Mejoramiento de la calidad basado en: estándares básicos en competencias, planes de mejoramiento y evaluación.</a:t>
            </a:r>
          </a:p>
          <a:p>
            <a:pPr algn="just"/>
            <a:r>
              <a:rPr lang="es-CO" sz="2400" i="1" dirty="0" smtClean="0"/>
              <a:t>“proceso </a:t>
            </a:r>
            <a:r>
              <a:rPr lang="es-CO" sz="2400" i="1" dirty="0"/>
              <a:t>mediante el cual </a:t>
            </a:r>
            <a:r>
              <a:rPr lang="es-CO" sz="2400" i="1" dirty="0" smtClean="0"/>
              <a:t>se obtiene </a:t>
            </a:r>
            <a:r>
              <a:rPr lang="es-CO" sz="2400" i="1" dirty="0"/>
              <a:t>información de manera sistemática, con el fin de emitir un juicio de valor acerca de </a:t>
            </a:r>
            <a:r>
              <a:rPr lang="es-CO" sz="2400" i="1" dirty="0" smtClean="0"/>
              <a:t>un aspecto determinado</a:t>
            </a:r>
            <a:r>
              <a:rPr lang="es-CO" sz="2400" dirty="0" smtClean="0"/>
              <a:t>…. </a:t>
            </a:r>
            <a:r>
              <a:rPr lang="es-CO" sz="2400" i="1" dirty="0" smtClean="0"/>
              <a:t> </a:t>
            </a:r>
            <a:r>
              <a:rPr lang="es-CO" sz="2400" i="1" dirty="0"/>
              <a:t>continuo, sistemático y basado </a:t>
            </a:r>
            <a:r>
              <a:rPr lang="es-CO" sz="2400" i="1" dirty="0" smtClean="0"/>
              <a:t>en la evidencia … </a:t>
            </a:r>
            <a:r>
              <a:rPr lang="es-CO" sz="2400" i="1" dirty="0"/>
              <a:t>grado de cumplimiento de las funciones y responsabilidades inherentes al cargo que desempeña y del logro de resultados, a través de su gestión</a:t>
            </a:r>
            <a:r>
              <a:rPr lang="es-CO" sz="2400" dirty="0" smtClean="0"/>
              <a:t>”</a:t>
            </a:r>
            <a:r>
              <a:rPr lang="es-CO" sz="2400" b="1" dirty="0" smtClean="0"/>
              <a:t>.</a:t>
            </a:r>
            <a:endParaRPr lang="es-CO" sz="2400" dirty="0" smtClean="0"/>
          </a:p>
          <a:p>
            <a:endParaRPr lang="es-CO" sz="2400" dirty="0" smtClean="0"/>
          </a:p>
          <a:p>
            <a:pPr algn="just"/>
            <a:r>
              <a:rPr lang="es-CO" sz="2400" dirty="0" err="1"/>
              <a:t>Duke</a:t>
            </a:r>
            <a:r>
              <a:rPr lang="es-CO" sz="2400" dirty="0"/>
              <a:t> y </a:t>
            </a:r>
            <a:r>
              <a:rPr lang="es-CO" sz="2400" dirty="0" err="1" smtClean="0"/>
              <a:t>Stiggins</a:t>
            </a:r>
            <a:r>
              <a:rPr lang="es-CO" sz="2400" dirty="0" smtClean="0"/>
              <a:t> (1997) </a:t>
            </a:r>
            <a:r>
              <a:rPr lang="es-CO" sz="2400" dirty="0"/>
              <a:t>plantean que la evaluación del profesorado puede </a:t>
            </a:r>
            <a:r>
              <a:rPr lang="es-CO" sz="2400" dirty="0" smtClean="0"/>
              <a:t>servir a </a:t>
            </a:r>
            <a:r>
              <a:rPr lang="es-CO" sz="2400" dirty="0"/>
              <a:t>dos propósitos básicos: responsabilidad y desarrollo profesional</a:t>
            </a:r>
            <a:r>
              <a:rPr lang="es-CO" sz="2400" dirty="0" smtClean="0"/>
              <a:t>. </a:t>
            </a:r>
            <a:r>
              <a:rPr lang="es-CO" sz="2400" dirty="0"/>
              <a:t>La </a:t>
            </a:r>
            <a:r>
              <a:rPr lang="es-CO" sz="2400" dirty="0" smtClean="0"/>
              <a:t>responsabilidad la </a:t>
            </a:r>
            <a:r>
              <a:rPr lang="es-CO" sz="2400" dirty="0"/>
              <a:t>conciben como el “grado en el que los profesores han </a:t>
            </a:r>
            <a:r>
              <a:rPr lang="es-CO" sz="2400" dirty="0" smtClean="0"/>
              <a:t>alcanzado niveles </a:t>
            </a:r>
            <a:r>
              <a:rPr lang="es-CO" sz="2400" dirty="0"/>
              <a:t>mínimos aceptables de competencia y definido los </a:t>
            </a:r>
            <a:r>
              <a:rPr lang="es-CO" sz="2400" dirty="0" smtClean="0"/>
              <a:t>estándares que </a:t>
            </a:r>
            <a:r>
              <a:rPr lang="es-CO" sz="2400" dirty="0"/>
              <a:t>deben perseguir</a:t>
            </a:r>
            <a:r>
              <a:rPr lang="es-CO" sz="2400" dirty="0" smtClean="0"/>
              <a:t>” el desarrollo </a:t>
            </a:r>
            <a:r>
              <a:rPr lang="es-CO" sz="2400" dirty="0"/>
              <a:t>profesional lo definen “como el proceso (o procesos) </a:t>
            </a:r>
            <a:r>
              <a:rPr lang="es-CO" sz="2400" dirty="0" smtClean="0"/>
              <a:t>mediante el </a:t>
            </a:r>
            <a:r>
              <a:rPr lang="es-CO" sz="2400" dirty="0"/>
              <a:t>cual el profesorado mínimamente competente alcanza niveles más </a:t>
            </a:r>
            <a:r>
              <a:rPr lang="es-CO" sz="2400" dirty="0" smtClean="0"/>
              <a:t>altos </a:t>
            </a:r>
            <a:r>
              <a:rPr lang="es-CO" sz="2400" dirty="0"/>
              <a:t>de </a:t>
            </a:r>
            <a:r>
              <a:rPr lang="es-CO" sz="2400" dirty="0" smtClean="0"/>
              <a:t>competencia profesional </a:t>
            </a:r>
            <a:r>
              <a:rPr lang="es-CO" sz="2400" dirty="0"/>
              <a:t>y amplía su comprensión de sí mismo, de </a:t>
            </a:r>
            <a:r>
              <a:rPr lang="es-CO" sz="2400" dirty="0" smtClean="0"/>
              <a:t>los papeles</a:t>
            </a:r>
            <a:r>
              <a:rPr lang="es-CO" sz="2400" dirty="0"/>
              <a:t>, de los contextos y de la carrera profesional”</a:t>
            </a:r>
          </a:p>
        </p:txBody>
      </p:sp>
    </p:spTree>
    <p:extLst>
      <p:ext uri="{BB962C8B-B14F-4D97-AF65-F5344CB8AC3E}">
        <p14:creationId xmlns:p14="http://schemas.microsoft.com/office/powerpoint/2010/main" val="21051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3639" y="399245"/>
            <a:ext cx="1114022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QUE SE EVALUA</a:t>
            </a:r>
          </a:p>
          <a:p>
            <a:pPr algn="ctr"/>
            <a:r>
              <a:rPr lang="es-CO" sz="2400" b="1" dirty="0" smtClean="0"/>
              <a:t>COMPETENCIAS FUNCIONALES Y COMPORTAMENTALES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Las </a:t>
            </a:r>
            <a:r>
              <a:rPr lang="es-CO" b="1" dirty="0"/>
              <a:t>competencias funcionales </a:t>
            </a:r>
            <a:r>
              <a:rPr lang="es-CO" dirty="0"/>
              <a:t>corresponden al desempeño de las </a:t>
            </a:r>
            <a:r>
              <a:rPr lang="es-CO" b="1" dirty="0" smtClean="0"/>
              <a:t>responsabilidades específicas </a:t>
            </a:r>
            <a:r>
              <a:rPr lang="es-CO" dirty="0"/>
              <a:t>del cargo de docente o directivo docente, definidas en la ley y los </a:t>
            </a:r>
            <a:r>
              <a:rPr lang="es-CO" dirty="0" smtClean="0"/>
              <a:t>reglamentos, por </a:t>
            </a:r>
            <a:r>
              <a:rPr lang="es-CO" dirty="0"/>
              <a:t>lo cual se les asigna un peso del </a:t>
            </a:r>
            <a:r>
              <a:rPr lang="es-CO" b="1" dirty="0"/>
              <a:t>70%</a:t>
            </a:r>
            <a:endParaRPr lang="es-CO" dirty="0" smtClean="0"/>
          </a:p>
          <a:p>
            <a:r>
              <a:rPr lang="es-CO" b="1" dirty="0" smtClean="0"/>
              <a:t>Áreas </a:t>
            </a:r>
            <a:r>
              <a:rPr lang="es-CO" b="1" dirty="0"/>
              <a:t>de la gestión </a:t>
            </a:r>
            <a:r>
              <a:rPr lang="es-CO" b="1" dirty="0" smtClean="0"/>
              <a:t>institucional: </a:t>
            </a:r>
            <a:r>
              <a:rPr lang="es-CO" b="1" dirty="0"/>
              <a:t>directiva, </a:t>
            </a:r>
            <a:r>
              <a:rPr lang="es-CO" b="1" dirty="0" smtClean="0"/>
              <a:t>académica, administrativa </a:t>
            </a:r>
            <a:r>
              <a:rPr lang="es-CO" b="1" dirty="0"/>
              <a:t>y comunitaria</a:t>
            </a:r>
            <a:r>
              <a:rPr lang="es-CO" dirty="0" smtClean="0"/>
              <a:t>.</a:t>
            </a:r>
          </a:p>
          <a:p>
            <a:endParaRPr lang="es-CO" dirty="0"/>
          </a:p>
          <a:p>
            <a:r>
              <a:rPr lang="es-CO" b="1" dirty="0" smtClean="0"/>
              <a:t>COMPETENCIAS </a:t>
            </a:r>
            <a:r>
              <a:rPr lang="es-CO" b="1" dirty="0"/>
              <a:t>FUNCIONALES DE LOS DOCENTES Y DIRECTIVOS </a:t>
            </a:r>
            <a:r>
              <a:rPr lang="es-CO" b="1" dirty="0" smtClean="0"/>
              <a:t>DOCENTES SEGÚN </a:t>
            </a:r>
            <a:r>
              <a:rPr lang="es-CO" b="1" dirty="0"/>
              <a:t>EL ÁREA DE </a:t>
            </a:r>
            <a:r>
              <a:rPr lang="es-CO" b="1" dirty="0" smtClean="0"/>
              <a:t>GESTIÓN</a:t>
            </a:r>
          </a:p>
          <a:p>
            <a:endParaRPr lang="es-CO" b="1" dirty="0"/>
          </a:p>
          <a:p>
            <a:r>
              <a:rPr lang="es-CO" dirty="0" smtClean="0"/>
              <a:t>		 		</a:t>
            </a:r>
          </a:p>
          <a:p>
            <a:r>
              <a:rPr lang="es-CO" dirty="0"/>
              <a:t>	</a:t>
            </a:r>
            <a:r>
              <a:rPr lang="es-CO" dirty="0" smtClean="0"/>
              <a:t>						</a:t>
            </a:r>
          </a:p>
          <a:p>
            <a:r>
              <a:rPr lang="es-CO" dirty="0" smtClean="0"/>
              <a:t>			 			</a:t>
            </a:r>
          </a:p>
          <a:p>
            <a:r>
              <a:rPr lang="es-CO" dirty="0"/>
              <a:t>	</a:t>
            </a:r>
            <a:r>
              <a:rPr lang="es-CO" dirty="0" smtClean="0"/>
              <a:t>		</a:t>
            </a:r>
            <a:endParaRPr lang="es-CO" dirty="0"/>
          </a:p>
          <a:p>
            <a:r>
              <a:rPr lang="es-CO" dirty="0" smtClean="0"/>
              <a:t>			</a:t>
            </a:r>
            <a:endParaRPr lang="es-CO" dirty="0"/>
          </a:p>
          <a:p>
            <a:endParaRPr lang="es-CO" dirty="0"/>
          </a:p>
          <a:p>
            <a:r>
              <a:rPr lang="es-CO" dirty="0" smtClean="0"/>
              <a:t>						</a:t>
            </a:r>
            <a:endParaRPr lang="es-CO" dirty="0"/>
          </a:p>
          <a:p>
            <a:r>
              <a:rPr lang="es-CO" dirty="0" smtClean="0"/>
              <a:t>					</a:t>
            </a:r>
            <a:endParaRPr lang="es-CO" dirty="0"/>
          </a:p>
          <a:p>
            <a:r>
              <a:rPr lang="es-CO" dirty="0" smtClean="0"/>
              <a:t>			</a:t>
            </a:r>
            <a:endParaRPr lang="es-CO" dirty="0"/>
          </a:p>
          <a:p>
            <a:r>
              <a:rPr lang="es-CO" dirty="0" smtClean="0"/>
              <a:t>				</a:t>
            </a:r>
            <a:endParaRPr lang="es-CO" dirty="0"/>
          </a:p>
          <a:p>
            <a:endParaRPr lang="es-CO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080701"/>
              </p:ext>
            </p:extLst>
          </p:nvPr>
        </p:nvGraphicFramePr>
        <p:xfrm>
          <a:off x="553792" y="2999228"/>
          <a:ext cx="10921286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761"/>
                <a:gridCol w="4077951"/>
                <a:gridCol w="4634574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Área de Gestión</a:t>
                      </a:r>
                      <a:endParaRPr lang="es-C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Competencias Docentes</a:t>
                      </a:r>
                      <a:endParaRPr lang="es-C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Competencias Directivos docentes</a:t>
                      </a:r>
                      <a:endParaRPr lang="es-C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Directiva</a:t>
                      </a:r>
                      <a:endParaRPr lang="es-C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Planeación y organización directiva</a:t>
                      </a:r>
                    </a:p>
                    <a:p>
                      <a:r>
                        <a:rPr lang="es-CO" dirty="0" smtClean="0"/>
                        <a:t>Ejecución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Académica</a:t>
                      </a:r>
                      <a:endParaRPr lang="es-C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Dominio curricular</a:t>
                      </a:r>
                    </a:p>
                    <a:p>
                      <a:r>
                        <a:rPr lang="es-CO" dirty="0" smtClean="0"/>
                        <a:t>Planeación y organización académica</a:t>
                      </a:r>
                    </a:p>
                    <a:p>
                      <a:r>
                        <a:rPr lang="es-CO" dirty="0" smtClean="0"/>
                        <a:t>Evaluación del aprendizaje</a:t>
                      </a:r>
                    </a:p>
                    <a:p>
                      <a:r>
                        <a:rPr lang="es-CO" dirty="0" smtClean="0"/>
                        <a:t>Pedagógica y didáctica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Pedagógica y didáctica</a:t>
                      </a:r>
                    </a:p>
                    <a:p>
                      <a:r>
                        <a:rPr lang="es-CO" dirty="0" smtClean="0"/>
                        <a:t>Innovación y direccionamiento académico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Administrativa</a:t>
                      </a:r>
                      <a:endParaRPr lang="es-C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Uso de recursos</a:t>
                      </a:r>
                    </a:p>
                    <a:p>
                      <a:r>
                        <a:rPr lang="es-CO" dirty="0" smtClean="0"/>
                        <a:t>Seguimiento de procesos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Administración de recursos</a:t>
                      </a:r>
                    </a:p>
                    <a:p>
                      <a:r>
                        <a:rPr lang="es-CO" dirty="0" smtClean="0"/>
                        <a:t>Gestión del talento humano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Comunitaria</a:t>
                      </a:r>
                      <a:endParaRPr lang="es-C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Comunicación institucional</a:t>
                      </a:r>
                    </a:p>
                    <a:p>
                      <a:pPr algn="ctr"/>
                      <a:r>
                        <a:rPr lang="es-CO" dirty="0" smtClean="0"/>
                        <a:t>Interacción con la comunidad y el entorno</a:t>
                      </a:r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99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9245" y="619797"/>
            <a:ext cx="1129477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/>
              <a:t>las </a:t>
            </a:r>
            <a:r>
              <a:rPr lang="es-CO" sz="2400" b="1" dirty="0"/>
              <a:t>competencias comportamentales </a:t>
            </a:r>
            <a:r>
              <a:rPr lang="es-CO" sz="2400" dirty="0"/>
              <a:t>se refieren a las </a:t>
            </a:r>
            <a:r>
              <a:rPr lang="es-CO" sz="2400" b="1" dirty="0"/>
              <a:t>actitudes</a:t>
            </a:r>
            <a:r>
              <a:rPr lang="es-CO" sz="2400" dirty="0"/>
              <a:t>, los </a:t>
            </a:r>
            <a:r>
              <a:rPr lang="es-CO" sz="2400" b="1" dirty="0"/>
              <a:t>valores</a:t>
            </a:r>
            <a:r>
              <a:rPr lang="es-CO" sz="2400" dirty="0"/>
              <a:t>, </a:t>
            </a:r>
            <a:r>
              <a:rPr lang="es-CO" sz="2400" dirty="0" smtClean="0"/>
              <a:t>los </a:t>
            </a:r>
            <a:r>
              <a:rPr lang="es-CO" sz="2400" b="1" dirty="0" smtClean="0"/>
              <a:t>intereses</a:t>
            </a:r>
            <a:r>
              <a:rPr lang="es-CO" sz="2400" b="1" dirty="0"/>
              <a:t>, </a:t>
            </a:r>
            <a:r>
              <a:rPr lang="es-CO" sz="2400" dirty="0"/>
              <a:t>las </a:t>
            </a:r>
            <a:r>
              <a:rPr lang="es-CO" sz="2400" dirty="0" smtClean="0"/>
              <a:t>m</a:t>
            </a:r>
            <a:r>
              <a:rPr lang="es-CO" sz="2400" b="1" dirty="0" smtClean="0"/>
              <a:t>otivaciones </a:t>
            </a:r>
            <a:r>
              <a:rPr lang="es-CO" sz="2400" dirty="0"/>
              <a:t>y las </a:t>
            </a:r>
            <a:r>
              <a:rPr lang="es-CO" sz="2400" b="1" dirty="0"/>
              <a:t>características de personalidad </a:t>
            </a:r>
            <a:r>
              <a:rPr lang="es-CO" sz="2400" dirty="0"/>
              <a:t>con que los </a:t>
            </a:r>
            <a:r>
              <a:rPr lang="es-CO" sz="2400" dirty="0" smtClean="0"/>
              <a:t>educadores cumplen </a:t>
            </a:r>
            <a:r>
              <a:rPr lang="es-CO" sz="2400" dirty="0"/>
              <a:t>sus funciones. Son transversales a las diferentes áreas de gestión, y se </a:t>
            </a:r>
            <a:r>
              <a:rPr lang="es-CO" sz="2400" dirty="0" smtClean="0"/>
              <a:t>requieren para </a:t>
            </a:r>
            <a:r>
              <a:rPr lang="es-CO" sz="2400" dirty="0"/>
              <a:t>lograr un desempeño idóneo y de excelencia en el cargo. Representan el 30% del </a:t>
            </a:r>
            <a:r>
              <a:rPr lang="es-CO" sz="2400" dirty="0" smtClean="0"/>
              <a:t>total de </a:t>
            </a:r>
            <a:r>
              <a:rPr lang="es-CO" sz="2400" dirty="0"/>
              <a:t>la evaluación y son comunes a docentes y directivos </a:t>
            </a:r>
            <a:r>
              <a:rPr lang="es-CO" sz="2400" dirty="0" smtClean="0"/>
              <a:t>docentes</a:t>
            </a:r>
          </a:p>
          <a:p>
            <a:pPr algn="ctr"/>
            <a:endParaRPr lang="es-CO" sz="2400" b="1" dirty="0" smtClean="0"/>
          </a:p>
          <a:p>
            <a:pPr algn="ctr"/>
            <a:r>
              <a:rPr lang="es-CO" sz="2400" b="1" dirty="0" smtClean="0"/>
              <a:t>COMPETENCIAS </a:t>
            </a:r>
            <a:r>
              <a:rPr lang="es-CO" sz="2400" b="1" dirty="0"/>
              <a:t>COMPORTAMENTALES DE DOCENTES Y DIRECTIVOS DOCENTES</a:t>
            </a:r>
          </a:p>
          <a:p>
            <a:r>
              <a:rPr lang="es-CO" sz="2400" dirty="0" smtClean="0"/>
              <a:t>	Compromiso </a:t>
            </a:r>
            <a:r>
              <a:rPr lang="es-CO" sz="2400" dirty="0"/>
              <a:t>social e </a:t>
            </a:r>
            <a:r>
              <a:rPr lang="es-CO" sz="2400" dirty="0" smtClean="0"/>
              <a:t>institucional		Iniciativa</a:t>
            </a:r>
            <a:endParaRPr lang="es-CO" sz="2400" dirty="0"/>
          </a:p>
          <a:p>
            <a:r>
              <a:rPr lang="es-CO" sz="2400" dirty="0" smtClean="0"/>
              <a:t>	Orientación </a:t>
            </a:r>
            <a:r>
              <a:rPr lang="es-CO" sz="2400" dirty="0"/>
              <a:t>al </a:t>
            </a:r>
            <a:r>
              <a:rPr lang="es-CO" sz="2400" dirty="0" smtClean="0"/>
              <a:t>logro				Liderazgo</a:t>
            </a:r>
            <a:endParaRPr lang="es-CO" sz="2400" dirty="0"/>
          </a:p>
          <a:p>
            <a:r>
              <a:rPr lang="es-CO" sz="2400" dirty="0" smtClean="0"/>
              <a:t>	Relaciones </a:t>
            </a:r>
            <a:r>
              <a:rPr lang="es-CO" sz="2400" dirty="0"/>
              <a:t>interpersonales y </a:t>
            </a:r>
            <a:r>
              <a:rPr lang="es-CO" sz="2400" dirty="0" smtClean="0"/>
              <a:t>comunicación	Trabajo </a:t>
            </a:r>
            <a:r>
              <a:rPr lang="es-CO" sz="2400" dirty="0"/>
              <a:t>en equipo</a:t>
            </a:r>
          </a:p>
          <a:p>
            <a:r>
              <a:rPr lang="es-CO" sz="2400" dirty="0" smtClean="0"/>
              <a:t>	Negociación </a:t>
            </a:r>
            <a:r>
              <a:rPr lang="es-CO" sz="2400" dirty="0"/>
              <a:t>y </a:t>
            </a:r>
            <a:r>
              <a:rPr lang="es-CO" sz="2400" dirty="0" smtClean="0"/>
              <a:t>mediación</a:t>
            </a:r>
          </a:p>
          <a:p>
            <a:endParaRPr lang="es-CO" sz="2400" dirty="0"/>
          </a:p>
          <a:p>
            <a:r>
              <a:rPr lang="es-CO" sz="2400" dirty="0" smtClean="0">
                <a:hlinkClick r:id="rId2" action="ppaction://hlinkfile"/>
              </a:rPr>
              <a:t>GLOSARIO DE COMPETENCIAS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31577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91" y="1481073"/>
            <a:ext cx="10354154" cy="409548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81825" y="437882"/>
            <a:ext cx="8448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PROCESO DE LA EVALUACION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15339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53792" y="117693"/>
            <a:ext cx="110114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 smtClean="0">
                <a:hlinkClick r:id="rId2" action="ppaction://hlinkfile"/>
              </a:rPr>
              <a:t>ACTA DE INCIO</a:t>
            </a:r>
            <a:endParaRPr lang="es-CO" sz="2400" dirty="0" smtClean="0"/>
          </a:p>
          <a:p>
            <a:pPr algn="just"/>
            <a:r>
              <a:rPr lang="es-CO" sz="2400" dirty="0" smtClean="0"/>
              <a:t>Instrumento que permite organizar las contribuciones individuales y las evidencias al inicio del proceso.</a:t>
            </a:r>
          </a:p>
          <a:p>
            <a:pPr algn="just"/>
            <a:endParaRPr lang="es-CO" sz="2400" dirty="0"/>
          </a:p>
          <a:p>
            <a:pPr algn="just"/>
            <a:r>
              <a:rPr lang="es-CO" sz="2400" dirty="0" smtClean="0"/>
              <a:t>INSTRUMENTOS</a:t>
            </a:r>
          </a:p>
          <a:p>
            <a:pPr algn="just"/>
            <a:r>
              <a:rPr lang="es-CO" sz="2400" dirty="0" smtClean="0">
                <a:hlinkClick r:id="rId3" action="ppaction://hlinkfile"/>
              </a:rPr>
              <a:t>Encuesta a estudiantes</a:t>
            </a:r>
            <a:endParaRPr lang="es-CO" sz="2400" dirty="0" smtClean="0"/>
          </a:p>
          <a:p>
            <a:pPr algn="just"/>
            <a:r>
              <a:rPr lang="es-CO" sz="2400" dirty="0" smtClean="0">
                <a:hlinkClick r:id="rId4" action="ppaction://hlinkfile"/>
              </a:rPr>
              <a:t>Modelo para Autoevaluación</a:t>
            </a:r>
            <a:endParaRPr lang="es-CO" sz="2400" dirty="0" smtClean="0"/>
          </a:p>
          <a:p>
            <a:pPr algn="just"/>
            <a:endParaRPr lang="es-CO" sz="2400" dirty="0"/>
          </a:p>
          <a:p>
            <a:pPr algn="just"/>
            <a:r>
              <a:rPr lang="es-CO" sz="2400" dirty="0" smtClean="0"/>
              <a:t>ENTREVISTA </a:t>
            </a:r>
            <a:r>
              <a:rPr lang="es-CO" sz="2400" dirty="0"/>
              <a:t>Para que el evaluado logre una actitud abierta al </a:t>
            </a:r>
            <a:r>
              <a:rPr lang="es-CO" sz="2400" dirty="0" smtClean="0"/>
              <a:t>cambio y </a:t>
            </a:r>
            <a:r>
              <a:rPr lang="es-CO" sz="2400" dirty="0"/>
              <a:t>de aceptación a las sugerencias y observaciones del evaluador, es necesario que </a:t>
            </a:r>
            <a:r>
              <a:rPr lang="es-CO" sz="2400" dirty="0" smtClean="0"/>
              <a:t>el evaluado</a:t>
            </a:r>
            <a:r>
              <a:rPr lang="es-CO" sz="2400" dirty="0"/>
              <a:t>: </a:t>
            </a:r>
            <a:r>
              <a:rPr lang="es-CO" sz="2400" b="1" dirty="0"/>
              <a:t>a) </a:t>
            </a:r>
            <a:r>
              <a:rPr lang="es-CO" sz="2400" dirty="0"/>
              <a:t>no se sienta </a:t>
            </a:r>
            <a:r>
              <a:rPr lang="es-CO" sz="2400" b="1" dirty="0"/>
              <a:t>amenazado</a:t>
            </a:r>
            <a:r>
              <a:rPr lang="es-CO" sz="2400" dirty="0"/>
              <a:t> durante su desarrollo, </a:t>
            </a:r>
            <a:r>
              <a:rPr lang="es-CO" sz="2400" b="1" dirty="0"/>
              <a:t>b) </a:t>
            </a:r>
            <a:r>
              <a:rPr lang="es-CO" sz="2400" dirty="0"/>
              <a:t>tenga la oportunidad </a:t>
            </a:r>
            <a:r>
              <a:rPr lang="es-CO" sz="2400" dirty="0" smtClean="0"/>
              <a:t>de </a:t>
            </a:r>
            <a:r>
              <a:rPr lang="es-CO" sz="2400" b="1" dirty="0" smtClean="0"/>
              <a:t>exponer</a:t>
            </a:r>
            <a:r>
              <a:rPr lang="es-CO" sz="2400" dirty="0" smtClean="0"/>
              <a:t> </a:t>
            </a:r>
            <a:r>
              <a:rPr lang="es-CO" sz="2400" dirty="0"/>
              <a:t>sus ideas y sentimientos, </a:t>
            </a:r>
            <a:r>
              <a:rPr lang="es-CO" sz="2400" b="1" dirty="0"/>
              <a:t>c) </a:t>
            </a:r>
            <a:r>
              <a:rPr lang="es-CO" sz="2400" dirty="0"/>
              <a:t>cuente con un evaluador que enfatice </a:t>
            </a:r>
            <a:r>
              <a:rPr lang="es-CO" sz="2400" b="1" dirty="0" smtClean="0"/>
              <a:t>aspectos</a:t>
            </a:r>
            <a:r>
              <a:rPr lang="es-CO" sz="2400" dirty="0" smtClean="0"/>
              <a:t> </a:t>
            </a:r>
            <a:r>
              <a:rPr lang="es-CO" sz="2400" b="1" dirty="0" smtClean="0"/>
              <a:t>positivos</a:t>
            </a:r>
            <a:r>
              <a:rPr lang="es-CO" sz="2400" dirty="0" smtClean="0"/>
              <a:t> </a:t>
            </a:r>
            <a:r>
              <a:rPr lang="es-CO" sz="2400" dirty="0"/>
              <a:t>los cuales sirvan de apoyo y puedan usarse con más efectividad, y </a:t>
            </a:r>
            <a:r>
              <a:rPr lang="es-CO" sz="2400" b="1" dirty="0"/>
              <a:t>d) </a:t>
            </a:r>
            <a:r>
              <a:rPr lang="es-CO" sz="2400" dirty="0" smtClean="0"/>
              <a:t>encuentre una </a:t>
            </a:r>
            <a:r>
              <a:rPr lang="es-CO" sz="2400" dirty="0"/>
              <a:t>atmósfera donde la conversación se caracterice por el respeto mutuo, la </a:t>
            </a:r>
            <a:r>
              <a:rPr lang="es-CO" sz="2400" dirty="0" smtClean="0"/>
              <a:t>sinceridad, la </a:t>
            </a:r>
            <a:r>
              <a:rPr lang="es-CO" sz="2400" dirty="0"/>
              <a:t>actitud de escucha y el flujo de información en los dos sentidos.</a:t>
            </a:r>
            <a:r>
              <a:rPr lang="es-CO" sz="2400" dirty="0" smtClean="0"/>
              <a:t> </a:t>
            </a:r>
          </a:p>
          <a:p>
            <a:pPr algn="just"/>
            <a:endParaRPr lang="es-CO" sz="2400" dirty="0" smtClean="0"/>
          </a:p>
          <a:p>
            <a:pPr algn="just"/>
            <a:r>
              <a:rPr lang="es-CO" sz="2400" dirty="0" smtClean="0"/>
              <a:t>RECURSOS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59042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40913" y="437882"/>
            <a:ext cx="1093416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ANALISIS CRITICO DE LA EVALUACION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Reto de </a:t>
            </a:r>
            <a:r>
              <a:rPr lang="es-CO" dirty="0"/>
              <a:t>la evaluación de </a:t>
            </a:r>
            <a:r>
              <a:rPr lang="es-CO" dirty="0" smtClean="0"/>
              <a:t>docentes está </a:t>
            </a:r>
            <a:r>
              <a:rPr lang="es-CO" dirty="0"/>
              <a:t>el relacionado con lograr que el proceso evaluador contribuya </a:t>
            </a:r>
            <a:r>
              <a:rPr lang="es-CO" dirty="0" smtClean="0"/>
              <a:t>a alcanzar </a:t>
            </a:r>
            <a:r>
              <a:rPr lang="es-CO" dirty="0"/>
              <a:t>objetivos y metas relacionadas con el desarrollo institucional de </a:t>
            </a:r>
            <a:r>
              <a:rPr lang="es-CO" dirty="0" smtClean="0"/>
              <a:t>la escuela</a:t>
            </a:r>
            <a:r>
              <a:rPr lang="es-CO" dirty="0"/>
              <a:t>, la mejora de la enseñanza y el crecimiento personal y </a:t>
            </a:r>
            <a:r>
              <a:rPr lang="es-CO" dirty="0" smtClean="0"/>
              <a:t>profesional de </a:t>
            </a:r>
            <a:r>
              <a:rPr lang="es-CO" dirty="0"/>
              <a:t>los docentes. Sin duda, una evaluación amenazadora, </a:t>
            </a:r>
            <a:r>
              <a:rPr lang="es-CO" dirty="0" smtClean="0"/>
              <a:t>deficientemente dirigida </a:t>
            </a:r>
            <a:r>
              <a:rPr lang="es-CO" dirty="0"/>
              <a:t>o inadecuadamente comunicada, no contribuye a estos </a:t>
            </a:r>
            <a:r>
              <a:rPr lang="es-CO" dirty="0" smtClean="0"/>
              <a:t>propósitos.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La evaluación </a:t>
            </a:r>
            <a:r>
              <a:rPr lang="es-CO" dirty="0"/>
              <a:t>realizada con el fin de comprobar una competencia </a:t>
            </a:r>
            <a:r>
              <a:rPr lang="es-CO" dirty="0" smtClean="0"/>
              <a:t>mínima busca </a:t>
            </a:r>
            <a:r>
              <a:rPr lang="es-CO" dirty="0"/>
              <a:t>medir la eficiencia de los docentes y de las instituciones de </a:t>
            </a:r>
            <a:r>
              <a:rPr lang="es-CO" dirty="0" smtClean="0"/>
              <a:t>educación en </a:t>
            </a:r>
            <a:r>
              <a:rPr lang="es-CO" dirty="0"/>
              <a:t>el desarrollo de las políticas educativas y en el logro de los </a:t>
            </a:r>
            <a:r>
              <a:rPr lang="es-CO" dirty="0" smtClean="0"/>
              <a:t>resultados formulados </a:t>
            </a:r>
            <a:r>
              <a:rPr lang="es-CO" dirty="0"/>
              <a:t>en éstas. Se trata de una forma de evaluar responsabilidades </a:t>
            </a:r>
            <a:r>
              <a:rPr lang="es-CO" dirty="0" smtClean="0"/>
              <a:t>y de </a:t>
            </a:r>
            <a:r>
              <a:rPr lang="es-CO" dirty="0"/>
              <a:t>ejercer auditoría sobre la enseñanza, para promover la </a:t>
            </a:r>
            <a:r>
              <a:rPr lang="es-CO" dirty="0" smtClean="0"/>
              <a:t>competitividad del </a:t>
            </a:r>
            <a:r>
              <a:rPr lang="es-CO" dirty="0"/>
              <a:t>sistema educativo en la formación de personas de acuerdo con </a:t>
            </a:r>
            <a:r>
              <a:rPr lang="es-CO" dirty="0" smtClean="0"/>
              <a:t>las necesidades del </a:t>
            </a:r>
            <a:r>
              <a:rPr lang="es-CO" dirty="0"/>
              <a:t>mercado y de los </a:t>
            </a:r>
            <a:r>
              <a:rPr lang="es-CO" dirty="0" smtClean="0"/>
              <a:t>consumidores. No busca el desarrollo profesional del docente.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Evaluación como Rendición de Cuentas, es decir, “como </a:t>
            </a:r>
            <a:r>
              <a:rPr lang="es-CO" dirty="0" smtClean="0"/>
              <a:t>actividad técnica </a:t>
            </a:r>
            <a:r>
              <a:rPr lang="es-CO" dirty="0"/>
              <a:t>indispensable para la toma de decisiones económicas, dando </a:t>
            </a:r>
            <a:r>
              <a:rPr lang="es-CO" dirty="0" smtClean="0"/>
              <a:t>a la </a:t>
            </a:r>
            <a:r>
              <a:rPr lang="es-CO" dirty="0"/>
              <a:t>evaluación el sentido estratégico de medición”</a:t>
            </a:r>
            <a:endParaRPr lang="es-CO" dirty="0" smtClean="0"/>
          </a:p>
          <a:p>
            <a:pPr algn="just"/>
            <a:endParaRPr lang="es-CO" dirty="0" smtClean="0"/>
          </a:p>
          <a:p>
            <a:pPr algn="just"/>
            <a:r>
              <a:rPr lang="es-CO" dirty="0"/>
              <a:t>el enfoque de gestión aplicado a la evaluación </a:t>
            </a:r>
            <a:r>
              <a:rPr lang="es-CO" dirty="0" smtClean="0"/>
              <a:t>de desempeño docente, por </a:t>
            </a:r>
            <a:r>
              <a:rPr lang="es-CO" dirty="0"/>
              <a:t>un lado, convierte la evaluación en un ejercicio técnico e instrumental</a:t>
            </a:r>
            <a:r>
              <a:rPr lang="es-CO" dirty="0" smtClean="0"/>
              <a:t>, cuyo </a:t>
            </a:r>
            <a:r>
              <a:rPr lang="es-CO" dirty="0"/>
              <a:t>fin principal consiste en el aporte de información agregada, objetiva </a:t>
            </a:r>
            <a:r>
              <a:rPr lang="es-CO" dirty="0" smtClean="0"/>
              <a:t>y confiable </a:t>
            </a:r>
            <a:r>
              <a:rPr lang="es-CO" dirty="0"/>
              <a:t>a quienes toman decisiones y, por otro, produce una clara </a:t>
            </a:r>
            <a:r>
              <a:rPr lang="es-CO" dirty="0" smtClean="0"/>
              <a:t>diferenciación en </a:t>
            </a:r>
            <a:r>
              <a:rPr lang="es-CO" dirty="0"/>
              <a:t>los roles de evaluador y de evaluado, y permite poner en </a:t>
            </a:r>
            <a:r>
              <a:rPr lang="es-CO" dirty="0" smtClean="0"/>
              <a:t>marcha un </a:t>
            </a:r>
            <a:r>
              <a:rPr lang="es-CO" dirty="0"/>
              <a:t>proceso de evaluación jerarquizado, soportado en la aplicación de </a:t>
            </a:r>
            <a:r>
              <a:rPr lang="es-CO" dirty="0" smtClean="0"/>
              <a:t>instrumentos, la </a:t>
            </a:r>
            <a:r>
              <a:rPr lang="es-CO" dirty="0"/>
              <a:t>recolección de datos y la sistematización de éstos.</a:t>
            </a:r>
          </a:p>
        </p:txBody>
      </p:sp>
    </p:spTree>
    <p:extLst>
      <p:ext uri="{BB962C8B-B14F-4D97-AF65-F5344CB8AC3E}">
        <p14:creationId xmlns:p14="http://schemas.microsoft.com/office/powerpoint/2010/main" val="5904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304</TotalTime>
  <Words>1768</Words>
  <Application>Microsoft Office PowerPoint</Application>
  <PresentationFormat>Panorámica</PresentationFormat>
  <Paragraphs>120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Aharoni</vt:lpstr>
      <vt:lpstr>Arial</vt:lpstr>
      <vt:lpstr>Bell MT</vt:lpstr>
      <vt:lpstr>Broadway</vt:lpstr>
      <vt:lpstr>Garamond</vt:lpstr>
      <vt:lpstr>Orgánico</vt:lpstr>
      <vt:lpstr>EVALUACION DE DESEMPEÑO DOCENTE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EVALUACION DE DESEMPEÑO DOCENTE</dc:title>
  <dc:creator>USER</dc:creator>
  <cp:lastModifiedBy>USER</cp:lastModifiedBy>
  <cp:revision>34</cp:revision>
  <dcterms:created xsi:type="dcterms:W3CDTF">2014-11-14T02:34:19Z</dcterms:created>
  <dcterms:modified xsi:type="dcterms:W3CDTF">2016-02-13T11:27:09Z</dcterms:modified>
</cp:coreProperties>
</file>